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8" r:id="rId9"/>
    <p:sldId id="263" r:id="rId10"/>
    <p:sldId id="264" r:id="rId11"/>
    <p:sldId id="269" r:id="rId12"/>
    <p:sldId id="265" r:id="rId13"/>
    <p:sldId id="266" r:id="rId14"/>
    <p:sldId id="267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50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09.04.2025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09.04.2025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Науки: микробиология, </a:t>
            </a:r>
            <a:r>
              <a:rPr lang="ru-RU" b="1" dirty="0" err="1">
                <a:solidFill>
                  <a:srgbClr val="C00000"/>
                </a:solidFill>
              </a:rPr>
              <a:t>И</a:t>
            </a:r>
            <a:r>
              <a:rPr lang="ru-RU" b="1" dirty="0" err="1" smtClean="0">
                <a:solidFill>
                  <a:srgbClr val="C00000"/>
                </a:solidFill>
              </a:rPr>
              <a:t>ммунологиия</a:t>
            </a:r>
            <a:r>
              <a:rPr lang="ru-RU" b="1" dirty="0">
                <a:solidFill>
                  <a:srgbClr val="C00000"/>
                </a:solidFill>
              </a:rPr>
              <a:t>. </a:t>
            </a:r>
            <a:r>
              <a:rPr lang="ru-RU" b="1" dirty="0" smtClean="0">
                <a:solidFill>
                  <a:srgbClr val="C00000"/>
                </a:solidFill>
              </a:rPr>
              <a:t>Эпидемиологии</a:t>
            </a:r>
            <a:r>
              <a:rPr lang="ru-RU" b="1" dirty="0">
                <a:solidFill>
                  <a:srgbClr val="C00000"/>
                </a:solidFill>
              </a:rPr>
              <a:t>. Инфекционные заболевания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2060"/>
                </a:solidFill>
              </a:rPr>
              <a:t>Тема урока</a:t>
            </a:r>
            <a:endParaRPr lang="ru-RU" sz="54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50947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8328"/>
            <a:ext cx="8291264" cy="6424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Основные </a:t>
            </a:r>
            <a:r>
              <a:rPr lang="ru-RU" b="1" dirty="0">
                <a:solidFill>
                  <a:srgbClr val="C00000"/>
                </a:solidFill>
              </a:rPr>
              <a:t>з</a:t>
            </a:r>
            <a:r>
              <a:rPr lang="ru-RU" b="1" dirty="0" smtClean="0">
                <a:solidFill>
                  <a:srgbClr val="C00000"/>
                </a:solidFill>
              </a:rPr>
              <a:t>адачи иммунологии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5" y="980728"/>
            <a:ext cx="3822192" cy="51457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 smtClean="0"/>
              <a:t>1)Изучение </a:t>
            </a:r>
            <a:r>
              <a:rPr lang="ru-RU" b="1" dirty="0"/>
              <a:t>закономерностей формирования устойчивости к инфекционным болезням                     </a:t>
            </a:r>
            <a:r>
              <a:rPr lang="ru-RU" b="1" dirty="0" smtClean="0"/>
              <a:t>                      </a:t>
            </a:r>
            <a:r>
              <a:rPr lang="ru-RU" b="1" dirty="0"/>
              <a:t>( иммунитет)</a:t>
            </a:r>
          </a:p>
          <a:p>
            <a:endParaRPr lang="ru-RU" b="1" dirty="0" smtClean="0"/>
          </a:p>
          <a:p>
            <a:pPr marL="0" indent="0">
              <a:buNone/>
            </a:pPr>
            <a:r>
              <a:rPr lang="ru-RU" b="1" dirty="0" smtClean="0"/>
              <a:t>2)</a:t>
            </a:r>
            <a:r>
              <a:rPr lang="ru-RU" b="1" dirty="0"/>
              <a:t> </a:t>
            </a:r>
            <a:r>
              <a:rPr lang="ru-RU" b="1" dirty="0" smtClean="0"/>
              <a:t>Разработка </a:t>
            </a:r>
            <a:r>
              <a:rPr lang="ru-RU" b="1" dirty="0"/>
              <a:t>и совершенствование методов диагностики инфекционных заболеваний</a:t>
            </a:r>
          </a:p>
          <a:p>
            <a:pPr marL="0" indent="0">
              <a:buNone/>
            </a:pPr>
            <a:r>
              <a:rPr lang="ru-RU" b="1" dirty="0"/>
              <a:t> </a:t>
            </a:r>
          </a:p>
          <a:p>
            <a:endParaRPr lang="ru-RU" b="1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980728"/>
            <a:ext cx="4319336" cy="5145752"/>
          </a:xfrm>
        </p:spPr>
        <p:txBody>
          <a:bodyPr/>
          <a:lstStyle/>
          <a:p>
            <a:r>
              <a:rPr lang="ru-RU" b="1" dirty="0"/>
              <a:t>3) Разработка и применение биопрепаратов (вакцин, </a:t>
            </a:r>
            <a:r>
              <a:rPr lang="ru-RU" b="1" dirty="0" smtClean="0"/>
              <a:t>иммунных </a:t>
            </a:r>
            <a:r>
              <a:rPr lang="ru-RU" b="1" dirty="0"/>
              <a:t>вывороток, </a:t>
            </a:r>
            <a:r>
              <a:rPr lang="ru-RU" b="1" dirty="0" err="1"/>
              <a:t>гаммаглобулинов</a:t>
            </a:r>
            <a:r>
              <a:rPr lang="ru-RU" b="1" dirty="0"/>
              <a:t>  для профилактики  и лечения инфекционных  болезней животных.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645024"/>
            <a:ext cx="3888432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565105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251520" y="980728"/>
            <a:ext cx="8568952" cy="503487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Иммунология</a:t>
            </a:r>
          </a:p>
          <a:p>
            <a:pPr algn="ctr"/>
            <a:r>
              <a:rPr lang="ru-RU" sz="3200" b="1" dirty="0">
                <a:solidFill>
                  <a:srgbClr val="C00000"/>
                </a:solidFill>
              </a:rPr>
              <a:t> </a:t>
            </a:r>
            <a:r>
              <a:rPr lang="ru-RU" sz="3200" b="1" dirty="0"/>
              <a:t>— это фундаментальная наука, имеющая прикладное значение в медицине. Её исследования способствуют разработке новых методов лечения инфекционных, </a:t>
            </a:r>
            <a:r>
              <a:rPr lang="ru-RU" sz="3200" b="1" dirty="0" smtClean="0"/>
              <a:t>онкологических </a:t>
            </a:r>
            <a:r>
              <a:rPr lang="ru-RU" sz="3200" b="1" dirty="0"/>
              <a:t>заболеваний, а также созданию вакцин и </a:t>
            </a:r>
            <a:r>
              <a:rPr lang="ru-RU" sz="3200" b="1" dirty="0" err="1"/>
              <a:t>иммунотерапевтических</a:t>
            </a:r>
            <a:r>
              <a:rPr lang="ru-RU" sz="3200" b="1" dirty="0"/>
              <a:t> средств.</a:t>
            </a:r>
            <a:endParaRPr lang="ru-RU" sz="3200" b="1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Значение иммунологии</a:t>
            </a:r>
            <a:endParaRPr lang="ru-RU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74498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260648"/>
            <a:ext cx="8229600" cy="2154568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solidFill>
                  <a:srgbClr val="C00000"/>
                </a:solidFill>
              </a:rPr>
              <a:t/>
            </a:r>
            <a:br>
              <a:rPr lang="ru-RU" sz="2700" b="1" dirty="0" smtClean="0">
                <a:solidFill>
                  <a:srgbClr val="C00000"/>
                </a:solidFill>
              </a:rPr>
            </a:br>
            <a:r>
              <a:rPr lang="ru-RU" sz="2700" b="1" dirty="0">
                <a:solidFill>
                  <a:srgbClr val="C00000"/>
                </a:solidFill>
              </a:rPr>
              <a:t/>
            </a:r>
            <a:br>
              <a:rPr lang="ru-RU" sz="2700" b="1" dirty="0">
                <a:solidFill>
                  <a:srgbClr val="C00000"/>
                </a:solidFill>
              </a:rPr>
            </a:br>
            <a:r>
              <a:rPr lang="ru-RU" sz="3100" b="1" dirty="0" smtClean="0">
                <a:solidFill>
                  <a:srgbClr val="C00000"/>
                </a:solidFill>
              </a:rPr>
              <a:t>Эпидемиология</a:t>
            </a:r>
            <a:r>
              <a:rPr lang="ru-RU" sz="3100" dirty="0">
                <a:solidFill>
                  <a:srgbClr val="C00000"/>
                </a:solidFill>
              </a:rPr>
              <a:t> </a:t>
            </a:r>
            <a:r>
              <a:rPr lang="ru-RU" sz="2700" dirty="0">
                <a:solidFill>
                  <a:srgbClr val="C00000"/>
                </a:solidFill>
              </a:rPr>
              <a:t>— </a:t>
            </a:r>
            <a:r>
              <a:rPr lang="ru-RU" sz="2700" b="1" dirty="0">
                <a:solidFill>
                  <a:srgbClr val="C00000"/>
                </a:solidFill>
              </a:rPr>
              <a:t>медицинская наука о причинах и закономерностях возникновения и массового распространения инфекционных болезней, методах </a:t>
            </a:r>
            <a:r>
              <a:rPr lang="ru-RU" sz="2700" b="1" dirty="0" smtClean="0">
                <a:solidFill>
                  <a:srgbClr val="C00000"/>
                </a:solidFill>
              </a:rPr>
              <a:t>их профилактики </a:t>
            </a:r>
            <a:r>
              <a:rPr lang="ru-RU" sz="2700" b="1" dirty="0">
                <a:solidFill>
                  <a:srgbClr val="C00000"/>
                </a:solidFill>
              </a:rPr>
              <a:t>и борьбы с ними</a:t>
            </a:r>
            <a:r>
              <a:rPr lang="ru-RU" dirty="0"/>
              <a:t>. </a:t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C00000"/>
                </a:solidFill>
              </a:rPr>
              <a:t>Изучает</a:t>
            </a:r>
            <a:r>
              <a:rPr lang="ru-RU" b="1" dirty="0"/>
              <a:t> </a:t>
            </a:r>
            <a:endParaRPr lang="ru-RU" b="1" dirty="0" smtClean="0"/>
          </a:p>
          <a:p>
            <a:pPr marL="0" indent="0" algn="ctr">
              <a:buNone/>
            </a:pPr>
            <a:r>
              <a:rPr lang="ru-RU" b="1" u="sng" dirty="0" smtClean="0"/>
              <a:t>заболеваемость </a:t>
            </a:r>
            <a:r>
              <a:rPr lang="ru-RU" b="1" u="sng" dirty="0"/>
              <a:t>населения </a:t>
            </a:r>
            <a:r>
              <a:rPr lang="ru-RU" b="1" dirty="0"/>
              <a:t>путём анализа её распределения по территориям, среди различных групп населения и во времени — для выявления причин, </a:t>
            </a:r>
            <a:r>
              <a:rPr lang="ru-RU" b="1" u="sng" dirty="0"/>
              <a:t>условий и механизмов её развития</a:t>
            </a:r>
            <a:r>
              <a:rPr lang="ru-RU" b="1" dirty="0"/>
              <a:t>. 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C00000"/>
                </a:solidFill>
              </a:rPr>
              <a:t>Цель эпидемиологии</a:t>
            </a:r>
            <a:r>
              <a:rPr lang="ru-RU" sz="3600" dirty="0">
                <a:solidFill>
                  <a:srgbClr val="C00000"/>
                </a:solidFill>
              </a:rPr>
              <a:t> — </a:t>
            </a:r>
            <a:endParaRPr lang="ru-RU" sz="3600" dirty="0" smtClean="0">
              <a:solidFill>
                <a:srgbClr val="C00000"/>
              </a:solidFill>
            </a:endParaRPr>
          </a:p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pPr marL="0" indent="0" algn="ctr">
              <a:buNone/>
            </a:pPr>
            <a:r>
              <a:rPr lang="ru-RU" sz="3100" b="1" u="sng" dirty="0" smtClean="0"/>
              <a:t>выявление </a:t>
            </a:r>
            <a:r>
              <a:rPr lang="ru-RU" sz="3100" b="1" u="sng" dirty="0"/>
              <a:t>закономерностей возникновения, распространения </a:t>
            </a:r>
            <a:r>
              <a:rPr lang="ru-RU" sz="3100" b="1" dirty="0"/>
              <a:t>и прекращения болезней человека и разработка на этой основе мер профилактики и борьбы с ними</a:t>
            </a:r>
            <a:r>
              <a:rPr lang="ru-RU" sz="2800" b="1" dirty="0"/>
              <a:t>. </a:t>
            </a:r>
          </a:p>
          <a:p>
            <a:pPr marL="0" indent="0" algn="ctr">
              <a:buNone/>
            </a:pPr>
            <a:r>
              <a:rPr lang="ru-RU" b="1" dirty="0"/>
              <a:t> 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1246272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Задачи эпидемиологии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052736"/>
            <a:ext cx="4319335" cy="5073744"/>
          </a:xfrm>
        </p:spPr>
        <p:txBody>
          <a:bodyPr>
            <a:normAutofit/>
          </a:bodyPr>
          <a:lstStyle/>
          <a:p>
            <a:pPr marL="0" lvl="0" indent="0">
              <a:buNone/>
            </a:pPr>
            <a:r>
              <a:rPr lang="ru-RU" b="1" dirty="0" smtClean="0"/>
              <a:t>1)Определение </a:t>
            </a:r>
            <a:r>
              <a:rPr lang="ru-RU" b="1" dirty="0"/>
              <a:t>медицинской болезни, её места в структуре патологии населения;</a:t>
            </a:r>
          </a:p>
          <a:p>
            <a:pPr marL="0" lvl="0" indent="0">
              <a:buNone/>
            </a:pPr>
            <a:r>
              <a:rPr lang="ru-RU" b="1" dirty="0" smtClean="0"/>
              <a:t>2)изучение </a:t>
            </a:r>
            <a:r>
              <a:rPr lang="ru-RU" b="1" dirty="0"/>
              <a:t>закономерностей распространения </a:t>
            </a:r>
            <a:r>
              <a:rPr lang="ru-RU" b="1" dirty="0" smtClean="0"/>
              <a:t>болезни, причин </a:t>
            </a:r>
            <a:r>
              <a:rPr lang="ru-RU" b="1" dirty="0"/>
              <a:t>и условий, </a:t>
            </a:r>
            <a:r>
              <a:rPr lang="ru-RU" b="1" dirty="0" smtClean="0"/>
              <a:t>характер </a:t>
            </a:r>
            <a:r>
              <a:rPr lang="ru-RU" b="1" dirty="0"/>
              <a:t>распространения болезни;</a:t>
            </a:r>
          </a:p>
          <a:p>
            <a:pPr marL="0" lvl="0" indent="0">
              <a:buNone/>
            </a:pPr>
            <a:r>
              <a:rPr lang="ru-RU" b="1" dirty="0" smtClean="0"/>
              <a:t>3)разработка </a:t>
            </a:r>
            <a:r>
              <a:rPr lang="ru-RU" b="1" dirty="0"/>
              <a:t>рекомендаций по оптимизации профилактики;</a:t>
            </a:r>
          </a:p>
          <a:p>
            <a:pPr marL="0" lvl="0" indent="0">
              <a:buNone/>
            </a:pPr>
            <a:r>
              <a:rPr lang="ru-RU" b="1" dirty="0" smtClean="0"/>
              <a:t>4)разработка  </a:t>
            </a:r>
            <a:r>
              <a:rPr lang="ru-RU" b="1" dirty="0"/>
              <a:t>прогноза распространения изучаемой болезни.</a:t>
            </a:r>
          </a:p>
          <a:p>
            <a:endParaRPr lang="ru-RU" b="1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24744"/>
            <a:ext cx="4536504" cy="3960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027788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Инфекционные заболевания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980728"/>
            <a:ext cx="4391343" cy="514575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Инфекционные заболевания </a:t>
            </a:r>
          </a:p>
          <a:p>
            <a:pPr algn="ctr"/>
            <a:r>
              <a:rPr lang="ru-RU" b="1" dirty="0" smtClean="0"/>
              <a:t> -это болезни</a:t>
            </a:r>
            <a:r>
              <a:rPr lang="ru-RU" b="1" dirty="0"/>
              <a:t>, вызываемые патогенными микроорганизмами — </a:t>
            </a:r>
            <a:r>
              <a:rPr lang="ru-RU" b="1" dirty="0">
                <a:solidFill>
                  <a:srgbClr val="7030A0"/>
                </a:solidFill>
              </a:rPr>
              <a:t>бактериями, вирусами, грибками или паразитами</a:t>
            </a:r>
            <a:r>
              <a:rPr lang="ru-RU" b="1" dirty="0"/>
              <a:t>. Их особенность заключается в том, что они способны не только приводить к опасным осложнениям, но и быстро распространяться, заражая большое количество людей.</a:t>
            </a:r>
          </a:p>
          <a:p>
            <a:r>
              <a:rPr lang="ru-RU" b="1" dirty="0"/>
              <a:t> </a:t>
            </a:r>
          </a:p>
          <a:p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124744"/>
            <a:ext cx="4391025" cy="43204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536287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9001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Профилактика инфекций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95536" y="1028343"/>
            <a:ext cx="8496944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1)Гигиенические </a:t>
            </a:r>
            <a:r>
              <a:rPr lang="ru-RU" sz="2400" b="1" dirty="0">
                <a:solidFill>
                  <a:srgbClr val="002060"/>
                </a:solidFill>
              </a:rPr>
              <a:t>меры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Соблюдение </a:t>
            </a:r>
            <a:r>
              <a:rPr lang="ru-RU" sz="2400" b="1" dirty="0">
                <a:solidFill>
                  <a:srgbClr val="002060"/>
                </a:solidFill>
              </a:rPr>
              <a:t>личной гигиенической нормы, такие как регулярное мытье рук, может снизить риск заражения инфекциями.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2)Иммунизация. Правильное </a:t>
            </a:r>
            <a:r>
              <a:rPr lang="ru-RU" sz="2400" b="1" dirty="0">
                <a:solidFill>
                  <a:srgbClr val="002060"/>
                </a:solidFill>
              </a:rPr>
              <a:t>вакцинирование является ключевой составляющей профилактики многих инфекций, таких как грипп и корь.</a:t>
            </a:r>
          </a:p>
          <a:p>
            <a:pPr lvl="0"/>
            <a:r>
              <a:rPr lang="ru-RU" sz="2400" b="1" dirty="0" smtClean="0">
                <a:solidFill>
                  <a:srgbClr val="002060"/>
                </a:solidFill>
              </a:rPr>
              <a:t>3)Изоляция больных. Изоляция </a:t>
            </a:r>
            <a:r>
              <a:rPr lang="ru-RU" sz="2400" b="1" dirty="0">
                <a:solidFill>
                  <a:srgbClr val="002060"/>
                </a:solidFill>
              </a:rPr>
              <a:t>инфицированных лиц помогает предотвратить распространение инфекции в обществе.</a:t>
            </a:r>
          </a:p>
          <a:p>
            <a:r>
              <a:rPr lang="ru-RU" sz="2400" b="1" dirty="0">
                <a:solidFill>
                  <a:srgbClr val="002060"/>
                </a:solidFill>
              </a:rPr>
              <a:t> 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4)Правильное питание. Сбалансированное </a:t>
            </a:r>
            <a:r>
              <a:rPr lang="ru-RU" sz="2400" b="1" dirty="0">
                <a:solidFill>
                  <a:srgbClr val="002060"/>
                </a:solidFill>
              </a:rPr>
              <a:t>питание укрепляет иммунную систему</a:t>
            </a:r>
          </a:p>
        </p:txBody>
      </p:sp>
    </p:spTree>
    <p:extLst>
      <p:ext uri="{BB962C8B-B14F-4D97-AF65-F5344CB8AC3E}">
        <p14:creationId xmlns:p14="http://schemas.microsoft.com/office/powerpoint/2010/main" val="1857364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3" y="1124744"/>
            <a:ext cx="8856984" cy="5001419"/>
          </a:xfrm>
        </p:spPr>
        <p:txBody>
          <a:bodyPr>
            <a:normAutofit lnSpcReduction="10000"/>
          </a:bodyPr>
          <a:lstStyle/>
          <a:p>
            <a:pPr lvl="0"/>
            <a:r>
              <a:rPr lang="ru-RU" b="1" u="sng" dirty="0" smtClean="0"/>
              <a:t>ВЫДЕЛЯЮТ РАЗДЕЛЫ НАУКИ</a:t>
            </a:r>
            <a:r>
              <a:rPr lang="ru-RU" b="1" dirty="0" smtClean="0"/>
              <a:t>:</a:t>
            </a:r>
          </a:p>
          <a:p>
            <a:pPr lvl="0"/>
            <a:r>
              <a:rPr lang="ru-RU" b="1" dirty="0" smtClean="0">
                <a:solidFill>
                  <a:srgbClr val="C00000"/>
                </a:solidFill>
              </a:rPr>
              <a:t>медицинскую</a:t>
            </a:r>
            <a:r>
              <a:rPr lang="ru-RU" dirty="0"/>
              <a:t> - </a:t>
            </a:r>
            <a:r>
              <a:rPr lang="ru-RU" b="1" dirty="0"/>
              <a:t>изучает патогенные микроорганизмы, вызывающие заболевания человека, и разрабатывает методы диагностики, профилактики и лечения этих болезней;</a:t>
            </a:r>
          </a:p>
          <a:p>
            <a:pPr lvl="0"/>
            <a:r>
              <a:rPr lang="ru-RU" b="1" dirty="0">
                <a:solidFill>
                  <a:srgbClr val="C00000"/>
                </a:solidFill>
              </a:rPr>
              <a:t>сельскохозяйственную</a:t>
            </a:r>
            <a:r>
              <a:rPr lang="ru-RU" dirty="0">
                <a:solidFill>
                  <a:srgbClr val="C00000"/>
                </a:solidFill>
              </a:rPr>
              <a:t> </a:t>
            </a:r>
            <a:r>
              <a:rPr lang="ru-RU" dirty="0"/>
              <a:t>- изучает возбудителей, разрабатывает различные методы борьбы с </a:t>
            </a:r>
            <a:r>
              <a:rPr lang="ru-RU" dirty="0" smtClean="0"/>
              <a:t>ними.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C00000"/>
                </a:solidFill>
              </a:rPr>
              <a:t>промышленную (</a:t>
            </a:r>
            <a:r>
              <a:rPr lang="ru-RU" dirty="0"/>
              <a:t>биотехнология) - изучает вопросы совершенствования и расширения технологии по получению </a:t>
            </a:r>
            <a:r>
              <a:rPr lang="ru-RU" dirty="0" smtClean="0"/>
              <a:t>пищевого </a:t>
            </a:r>
            <a:r>
              <a:rPr lang="ru-RU" dirty="0"/>
              <a:t>белка, пищевого сырья из </a:t>
            </a:r>
            <a:r>
              <a:rPr lang="ru-RU" dirty="0" smtClean="0"/>
              <a:t>непищевого……..</a:t>
            </a:r>
            <a:r>
              <a:rPr lang="ru-RU" b="1" dirty="0">
                <a:solidFill>
                  <a:srgbClr val="000000"/>
                </a:solidFill>
                <a:ea typeface="Times New Roman"/>
              </a:rPr>
              <a:t> </a:t>
            </a:r>
            <a:r>
              <a:rPr lang="ru-RU" b="1" dirty="0">
                <a:solidFill>
                  <a:srgbClr val="C00000"/>
                </a:solidFill>
                <a:ea typeface="Times New Roman"/>
              </a:rPr>
              <a:t>пищевую</a:t>
            </a:r>
            <a:r>
              <a:rPr lang="ru-RU" b="1" dirty="0">
                <a:solidFill>
                  <a:srgbClr val="002060"/>
                </a:solidFill>
                <a:ea typeface="Times New Roman"/>
              </a:rPr>
              <a:t> -</a:t>
            </a:r>
            <a:r>
              <a:rPr lang="ru-RU" dirty="0">
                <a:solidFill>
                  <a:srgbClr val="002060"/>
                </a:solidFill>
                <a:ea typeface="Times New Roman"/>
              </a:rPr>
              <a:t> изучает микроорганизмы, применяемые в изготовлении разнообразных пищевых продуктов путем микробиологического синтеза, а также способы предотвращения их порчи, вызываемой микроорганизмами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;</a:t>
            </a:r>
            <a:endParaRPr lang="ru-RU" sz="2000" dirty="0">
              <a:solidFill>
                <a:srgbClr val="4F81BD"/>
              </a:solidFill>
              <a:latin typeface="Times New Roman"/>
              <a:ea typeface="Times New Roman"/>
            </a:endParaRPr>
          </a:p>
          <a:p>
            <a:pPr lvl="0"/>
            <a:endParaRPr lang="ru-RU" dirty="0" smtClean="0"/>
          </a:p>
          <a:p>
            <a:pPr lvl="0"/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pPr indent="449580">
              <a:spcAft>
                <a:spcPts val="0"/>
              </a:spcAft>
            </a:pPr>
            <a:r>
              <a:rPr lang="ru-RU" sz="36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/>
                <a:ea typeface="Times New Roman"/>
              </a:rPr>
            </a:br>
            <a:r>
              <a:rPr lang="ru-RU" sz="3600" b="1" dirty="0" smtClean="0">
                <a:solidFill>
                  <a:srgbClr val="7030A0"/>
                </a:solidFill>
                <a:latin typeface="Times New Roman"/>
                <a:ea typeface="Times New Roman"/>
              </a:rPr>
              <a:t/>
            </a:r>
            <a:br>
              <a:rPr lang="ru-RU" sz="3600" b="1" dirty="0" smtClean="0">
                <a:solidFill>
                  <a:srgbClr val="7030A0"/>
                </a:solidFill>
                <a:latin typeface="Times New Roman"/>
                <a:ea typeface="Times New Roman"/>
              </a:rPr>
            </a:br>
            <a:r>
              <a:rPr lang="ru-RU" sz="2700" b="1" u="sng" dirty="0" smtClean="0">
                <a:solidFill>
                  <a:srgbClr val="C00000"/>
                </a:solidFill>
                <a:latin typeface="Times New Roman"/>
                <a:ea typeface="Times New Roman"/>
              </a:rPr>
              <a:t>Микробиология</a:t>
            </a:r>
            <a:r>
              <a:rPr lang="ru-RU" sz="27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 — наука, изучающая строение, свойства и жизнедеятельность микроорганизмов. </a:t>
            </a:r>
            <a:br>
              <a:rPr lang="ru-RU" sz="2700" b="1" dirty="0" smtClean="0">
                <a:solidFill>
                  <a:srgbClr val="C00000"/>
                </a:solidFill>
                <a:latin typeface="Times New Roman"/>
                <a:ea typeface="Times New Roman"/>
              </a:rPr>
            </a:br>
            <a:r>
              <a:rPr lang="ru-RU" sz="27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dirty="0" smtClean="0"/>
              <a:t>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88119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908720"/>
            <a:ext cx="8784975" cy="5217443"/>
          </a:xfrm>
        </p:spPr>
        <p:txBody>
          <a:bodyPr>
            <a:normAutofit fontScale="92500" lnSpcReduction="20000"/>
          </a:bodyPr>
          <a:lstStyle/>
          <a:p>
            <a:pPr marL="342900" lvl="0" indent="-342900">
              <a:spcBef>
                <a:spcPts val="600"/>
              </a:spcBef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</a:rPr>
              <a:t>водную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 -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</a:rPr>
              <a:t> исследует микроорганизмы водоемов, их роль в пищевых цепях, в загрязнении и очистке питьевой и сточных вод;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</a:rPr>
              <a:t>геологическую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</a:rPr>
              <a:t> - изучает роль микроорганизмов в образовании и разложении руд, получения из этих руд металлов, в образовании полезных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ископаемых…..</a:t>
            </a:r>
            <a:endParaRPr lang="ru-RU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</a:rPr>
              <a:t>генетическую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 -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</a:rPr>
              <a:t> рассматривает молекулярные основы наследственности и изменчивости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микроорганизмов, </a:t>
            </a:r>
          </a:p>
          <a:p>
            <a:pPr marL="0" lvl="0" indent="0">
              <a:spcBef>
                <a:spcPts val="600"/>
              </a:spcBef>
              <a:spcAft>
                <a:spcPts val="600"/>
              </a:spcAft>
              <a:buSzPts val="1000"/>
              <a:buNone/>
              <a:tabLst>
                <a:tab pos="457200" algn="l"/>
              </a:tabLs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разрабатывает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</a:rPr>
              <a:t>методы и принципы управления жизнедеятельностью 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      микроорганизмов;</a:t>
            </a:r>
            <a:endParaRPr lang="ru-RU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solidFill>
                  <a:srgbClr val="C00000"/>
                </a:solidFill>
                <a:latin typeface="Times New Roman"/>
                <a:ea typeface="Times New Roman"/>
              </a:rPr>
              <a:t>космическую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- 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</a:rPr>
              <a:t>занимается изучением влияния космических условий на земные организмы, разрабатывает методы использования микроорганизмов в космических кораблях для обеспечения нормальных условий жизни при длительном пребывании человека в космосе</a:t>
            </a:r>
            <a:r>
              <a:rPr lang="ru-RU" dirty="0" smtClean="0">
                <a:solidFill>
                  <a:srgbClr val="002060"/>
                </a:solidFill>
                <a:latin typeface="Times New Roman"/>
                <a:ea typeface="Times New Roman"/>
              </a:rPr>
              <a:t>;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endParaRPr lang="ru-RU" b="1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военную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 </a:t>
            </a:r>
            <a:r>
              <a:rPr lang="ru-RU" b="1" dirty="0">
                <a:solidFill>
                  <a:srgbClr val="002060"/>
                </a:solidFill>
                <a:latin typeface="Times New Roman"/>
                <a:ea typeface="Times New Roman"/>
              </a:rPr>
              <a:t>-</a:t>
            </a:r>
            <a:r>
              <a:rPr lang="ru-RU" dirty="0">
                <a:solidFill>
                  <a:srgbClr val="002060"/>
                </a:solidFill>
                <a:latin typeface="Times New Roman"/>
                <a:ea typeface="Times New Roman"/>
              </a:rPr>
              <a:t> создание и производство бактериологического оружия.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endParaRPr lang="ru-RU" sz="2000" dirty="0">
              <a:solidFill>
                <a:srgbClr val="002060"/>
              </a:solidFill>
              <a:latin typeface="Times New Roman"/>
              <a:ea typeface="Times New Roman"/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РАЗДЕЛЫ МИКРОБИОЛОГИИ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815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Антоний Левенгук 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(1632—1723 гг.)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179512" y="908720"/>
            <a:ext cx="4319335" cy="5217760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>
                <a:solidFill>
                  <a:srgbClr val="7030A0"/>
                </a:solidFill>
                <a:latin typeface="Times New Roman"/>
                <a:ea typeface="Times New Roman"/>
              </a:rPr>
              <a:t>Микробы 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— одноклеточные организмы — широко распространены в почве, воде, воздухе. Они участвуют в процессах круговорота веществ в природе, расщепляя сложные органические вещества остатков животного и растительного происхождения на простые неорганические вещества, используемые растениями для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питания</a:t>
            </a:r>
          </a:p>
          <a:p>
            <a:pPr algn="ctr"/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</a:rPr>
              <a:t>Микробы были открыты голландским естествоиспытателем Антонием Левенгуком (1632—1723 гг.), сконструировавшим микроскоп, увеличивающий изображение в 160—200 раз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. </a:t>
            </a:r>
            <a:endParaRPr lang="ru-RU" dirty="0"/>
          </a:p>
        </p:txBody>
      </p:sp>
      <p:pic>
        <p:nvPicPr>
          <p:cNvPr id="7" name="Объект 6" descr="https://im0-tub-ru.yandex.net/i?id=fa3eb06ce7419adc89a90b04400c8b45-l&amp;n=13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700808"/>
            <a:ext cx="4536504" cy="410445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740600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00244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Французский ученый Луи Пастер </a:t>
            </a:r>
            <a:r>
              <a:rPr lang="ru-RU" sz="3600" b="1" dirty="0" smtClean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                       (</a:t>
            </a:r>
            <a:r>
              <a:rPr lang="ru-RU" sz="3600" b="1" dirty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1822—1895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76655" y="1556792"/>
            <a:ext cx="3822192" cy="4569688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Французский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ученый 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Луи Пастер (1822—1895 гг.)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положил начало изучению физиологии микроорганизмов. Он впервые установил причинную связь между микробами и процессами, происходящими в природе (брожение), доказал, что ряд болезней человека и животных возникает от болезнетворных микробов, 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</a:rPr>
              <a:t>разработал вакцины против бешенства и сибирской язвы</a:t>
            </a:r>
            <a:r>
              <a:rPr lang="ru-RU" b="1" dirty="0">
                <a:solidFill>
                  <a:srgbClr val="000000"/>
                </a:solidFill>
                <a:latin typeface="Times New Roman"/>
                <a:ea typeface="Times New Roman"/>
              </a:rPr>
              <a:t>, применение которых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предупреждает возникновение этих грозных заболеваний. </a:t>
            </a:r>
            <a:endParaRPr lang="ru-RU" dirty="0"/>
          </a:p>
        </p:txBody>
      </p:sp>
      <p:pic>
        <p:nvPicPr>
          <p:cNvPr id="5" name="Объект 4" descr="https://im0-tub-ru.yandex.net/i?id=bfd8e11b946d1a0c044fe262d3dc48e9-l&amp;n=13"/>
          <p:cNvPicPr>
            <a:picLocks noGrp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5025" y="1412776"/>
            <a:ext cx="4319588" cy="46602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82547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86416"/>
          </a:xfrm>
        </p:spPr>
        <p:txBody>
          <a:bodyPr>
            <a:normAutofit fontScale="90000"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Немецкий бактериолог Роберт </a:t>
            </a: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  <a:cs typeface="+mn-cs"/>
              </a:rPr>
              <a:t>Кох</a:t>
            </a:r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/>
                <a:ea typeface="Times New Roman"/>
              </a:rPr>
              <a:t>                                                   1843—1910 </a:t>
            </a:r>
            <a:r>
              <a:rPr lang="ru-RU" sz="2400" b="1" dirty="0">
                <a:solidFill>
                  <a:srgbClr val="C00000"/>
                </a:solidFill>
                <a:latin typeface="Times New Roman"/>
                <a:ea typeface="Times New Roman"/>
              </a:rPr>
              <a:t>гг.)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1340768"/>
            <a:ext cx="4103311" cy="4785712"/>
          </a:xfrm>
        </p:spPr>
        <p:txBody>
          <a:bodyPr>
            <a:normAutofit/>
          </a:bodyPr>
          <a:lstStyle/>
          <a:p>
            <a:pPr marL="12700" marR="12700" indent="203200" algn="just">
              <a:spcAft>
                <a:spcPts val="0"/>
              </a:spcAft>
            </a:pP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 Немецкий бактериолог Роберт Кох </a:t>
            </a:r>
            <a:r>
              <a:rPr lang="ru-RU" dirty="0" smtClean="0">
                <a:solidFill>
                  <a:srgbClr val="000000"/>
                </a:solidFill>
                <a:latin typeface="Times New Roman"/>
                <a:ea typeface="Times New Roman"/>
              </a:rPr>
              <a:t>внес </a:t>
            </a:r>
            <a:r>
              <a:rPr lang="ru-RU" dirty="0">
                <a:solidFill>
                  <a:srgbClr val="000000"/>
                </a:solidFill>
                <a:latin typeface="Times New Roman"/>
                <a:ea typeface="Times New Roman"/>
              </a:rPr>
              <a:t>большой вклад в микробиологию, разработав методы исследования микробов и питательные среды для их выращивания. </a:t>
            </a:r>
            <a:endParaRPr lang="ru-RU" dirty="0" smtClean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marL="12700" marR="12700" indent="203200" algn="ctr"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Он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</a:rPr>
              <a:t>открыл возбудителей туберкулеза и холеры.</a:t>
            </a:r>
            <a:endParaRPr lang="ru-RU" sz="2000" dirty="0"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700808"/>
            <a:ext cx="4186664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6867389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Мечников Илья Ильич(1845-1916)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268760"/>
            <a:ext cx="4319335" cy="4857720"/>
          </a:xfrm>
        </p:spPr>
        <p:txBody>
          <a:bodyPr>
            <a:normAutofit/>
          </a:bodyPr>
          <a:lstStyle/>
          <a:p>
            <a:pPr algn="ctr"/>
            <a:r>
              <a:rPr lang="ru-RU" dirty="0"/>
              <a:t>Развитие микробиологии связано с именами выдающихся русских ученых. </a:t>
            </a:r>
            <a:r>
              <a:rPr lang="ru-RU" b="1" dirty="0"/>
              <a:t>И. И. Мечников </a:t>
            </a:r>
            <a:r>
              <a:rPr lang="ru-RU" b="1" dirty="0" smtClean="0"/>
              <a:t>открыл </a:t>
            </a:r>
            <a:r>
              <a:rPr lang="ru-RU" b="1" dirty="0"/>
              <a:t>защитные свойства организма (явление фагоцитоза), создал учение о невосприимчивости (иммунитете) организма к заразным заболеваниям.</a:t>
            </a:r>
            <a:r>
              <a:rPr lang="ru-RU" dirty="0"/>
              <a:t> </a:t>
            </a:r>
            <a:r>
              <a:rPr lang="ru-RU" dirty="0" smtClean="0"/>
              <a:t>. </a:t>
            </a:r>
            <a:r>
              <a:rPr lang="ru-RU" b="1" dirty="0"/>
              <a:t>Лауреат Нобелевской премии в области физиологии и медицины</a:t>
            </a:r>
          </a:p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7" y="1268760"/>
            <a:ext cx="4464495" cy="49685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0571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93043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C00000"/>
                </a:solidFill>
              </a:rPr>
              <a:t>Значение микробиологии для человека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1520" y="1196752"/>
            <a:ext cx="8784976" cy="55707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</a:rPr>
              <a:t>1)Сохранение </a:t>
            </a:r>
            <a:r>
              <a:rPr lang="ru-RU" sz="2400" b="1" dirty="0">
                <a:solidFill>
                  <a:srgbClr val="002060"/>
                </a:solidFill>
              </a:rPr>
              <a:t>здоровья. Изучение бактерий и вирусов позволяет разрабатывать вакцины, антибиотики и методы борьбы с инфекциями.</a:t>
            </a:r>
            <a:r>
              <a:rPr lang="ru-RU" sz="2000" b="1" dirty="0">
                <a:solidFill>
                  <a:srgbClr val="002060"/>
                </a:solidFill>
              </a:rPr>
              <a:t> 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2)Диагностика </a:t>
            </a:r>
            <a:r>
              <a:rPr lang="ru-RU" sz="2400" b="1" dirty="0">
                <a:solidFill>
                  <a:srgbClr val="002060"/>
                </a:solidFill>
              </a:rPr>
              <a:t>заболеваний. Микробиология помогает выявлять и определять возбудителей инфекционных болезней, что важно для их лечения и профилактики. </a:t>
            </a:r>
          </a:p>
          <a:p>
            <a:r>
              <a:rPr lang="ru-RU" sz="2400" b="1" dirty="0" smtClean="0">
                <a:solidFill>
                  <a:srgbClr val="002060"/>
                </a:solidFill>
              </a:rPr>
              <a:t>3)Контроль </a:t>
            </a:r>
            <a:r>
              <a:rPr lang="ru-RU" sz="2400" b="1" dirty="0">
                <a:solidFill>
                  <a:srgbClr val="002060"/>
                </a:solidFill>
              </a:rPr>
              <a:t>окружающей среды и продуктов питания. Бактериологический и вирусологический контроль помогает следить за состоянием микрофлоры поверхностей и полостей тела человека, а также за качеством окружающей среды и продуктов питания. 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r>
              <a:rPr lang="ru-RU" sz="2400" b="1" dirty="0" smtClean="0">
                <a:solidFill>
                  <a:srgbClr val="002060"/>
                </a:solidFill>
              </a:rPr>
              <a:t>4)Использование </a:t>
            </a:r>
            <a:r>
              <a:rPr lang="ru-RU" sz="2400" b="1" dirty="0">
                <a:solidFill>
                  <a:srgbClr val="002060"/>
                </a:solidFill>
              </a:rPr>
              <a:t>в биотехнологии</a:t>
            </a:r>
            <a:r>
              <a:rPr lang="ru-RU" sz="2000" b="1" dirty="0">
                <a:solidFill>
                  <a:srgbClr val="002060"/>
                </a:solidFill>
              </a:rPr>
              <a:t>. </a:t>
            </a:r>
            <a:r>
              <a:rPr lang="ru-RU" sz="2400" b="1" dirty="0">
                <a:solidFill>
                  <a:srgbClr val="002060"/>
                </a:solidFill>
              </a:rPr>
              <a:t>Микроорганизмы применяются для производства различных продуктов, например молока, пива и даже </a:t>
            </a:r>
            <a:r>
              <a:rPr lang="ru-RU" sz="2400" b="1" dirty="0" err="1">
                <a:solidFill>
                  <a:srgbClr val="002060"/>
                </a:solidFill>
              </a:rPr>
              <a:t>биодизельного</a:t>
            </a:r>
            <a:r>
              <a:rPr lang="ru-RU" sz="2400" b="1" dirty="0">
                <a:solidFill>
                  <a:srgbClr val="002060"/>
                </a:solidFill>
              </a:rPr>
              <a:t> топлива. </a:t>
            </a:r>
            <a:endParaRPr lang="ru-RU" sz="2400" b="1" dirty="0" smtClean="0">
              <a:solidFill>
                <a:srgbClr val="002060"/>
              </a:solidFill>
            </a:endParaRPr>
          </a:p>
          <a:p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13925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0157"/>
            <a:ext cx="8712968" cy="62631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1463150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160</TotalTime>
  <Words>295</Words>
  <Application>Microsoft Office PowerPoint</Application>
  <PresentationFormat>Экран (4:3)</PresentationFormat>
  <Paragraphs>62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Волна</vt:lpstr>
      <vt:lpstr>Науки: микробиология, Иммунологиия. Эпидемиологии. Инфекционные заболевания</vt:lpstr>
      <vt:lpstr>  Микробиология — наука, изучающая строение, свойства и жизнедеятельность микроорганизмов.    :</vt:lpstr>
      <vt:lpstr>РАЗДЕЛЫ МИКРОБИОЛОГИИ</vt:lpstr>
      <vt:lpstr>Антоний Левенгук (1632—1723 гг.)</vt:lpstr>
      <vt:lpstr>Французский ученый Луи Пастер                        (1822—1895</vt:lpstr>
      <vt:lpstr>Немецкий бактериолог Роберт Кох                                                    1843—1910 гг.) </vt:lpstr>
      <vt:lpstr>Мечников Илья Ильич(1845-1916)</vt:lpstr>
      <vt:lpstr>Значение микробиологии для человека</vt:lpstr>
      <vt:lpstr>Презентация PowerPoint</vt:lpstr>
      <vt:lpstr>Основные задачи иммунологии</vt:lpstr>
      <vt:lpstr>Значение иммунологии</vt:lpstr>
      <vt:lpstr>  Эпидемиология — медицинская наука о причинах и закономерностях возникновения и массового распространения инфекционных болезней, методах их профилактики и борьбы с ними.  </vt:lpstr>
      <vt:lpstr>Задачи эпидемиологии </vt:lpstr>
      <vt:lpstr>Инфекционные заболевания</vt:lpstr>
      <vt:lpstr>Профилактика инфекций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Науки: микробиология, Иммунологиия. Эпидемиологии. Инфекционные заболевания</dc:title>
  <dc:creator>Людмила</dc:creator>
  <cp:lastModifiedBy>user</cp:lastModifiedBy>
  <cp:revision>14</cp:revision>
  <dcterms:created xsi:type="dcterms:W3CDTF">2025-04-09T08:18:26Z</dcterms:created>
  <dcterms:modified xsi:type="dcterms:W3CDTF">2025-04-09T15:42:54Z</dcterms:modified>
</cp:coreProperties>
</file>